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256" r:id="rId4"/>
    <p:sldId id="270" r:id="rId5"/>
    <p:sldId id="260" r:id="rId6"/>
    <p:sldId id="257" r:id="rId7"/>
    <p:sldId id="262" r:id="rId8"/>
    <p:sldId id="261" r:id="rId9"/>
    <p:sldId id="266" r:id="rId10"/>
    <p:sldId id="263" r:id="rId11"/>
    <p:sldId id="267" r:id="rId12"/>
    <p:sldId id="268" r:id="rId13"/>
    <p:sldId id="264" r:id="rId14"/>
    <p:sldId id="265" r:id="rId15"/>
    <p:sldId id="269" r:id="rId16"/>
    <p:sldId id="273" r:id="rId17"/>
    <p:sldId id="272" r:id="rId18"/>
    <p:sldId id="271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7001-232E-4BC0-A845-FA7BA09277C3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E04D-BA89-4701-BA4D-B43DFBAA1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7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7001-232E-4BC0-A845-FA7BA09277C3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E04D-BA89-4701-BA4D-B43DFBAA1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28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7001-232E-4BC0-A845-FA7BA09277C3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E04D-BA89-4701-BA4D-B43DFBAA1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4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7001-232E-4BC0-A845-FA7BA09277C3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E04D-BA89-4701-BA4D-B43DFBAA1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0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7001-232E-4BC0-A845-FA7BA09277C3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E04D-BA89-4701-BA4D-B43DFBAA1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3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7001-232E-4BC0-A845-FA7BA09277C3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E04D-BA89-4701-BA4D-B43DFBAA1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0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7001-232E-4BC0-A845-FA7BA09277C3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E04D-BA89-4701-BA4D-B43DFBAA1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4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7001-232E-4BC0-A845-FA7BA09277C3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E04D-BA89-4701-BA4D-B43DFBAA1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0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7001-232E-4BC0-A845-FA7BA09277C3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E04D-BA89-4701-BA4D-B43DFBAA1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21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7001-232E-4BC0-A845-FA7BA09277C3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E04D-BA89-4701-BA4D-B43DFBAA1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9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7001-232E-4BC0-A845-FA7BA09277C3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E04D-BA89-4701-BA4D-B43DFBAA1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85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E7001-232E-4BC0-A845-FA7BA09277C3}" type="datetimeFigureOut">
              <a:rPr lang="ru-RU" smtClean="0"/>
              <a:t>12.08.2023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1E04D-BA89-4701-BA4D-B43DFBAA1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11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4008" y="427419"/>
            <a:ext cx="1214628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92207"/>
                </a:solidFill>
                <a:latin typeface="Georgia" panose="02040502050405020303" pitchFamily="18" charset="0"/>
              </a:rPr>
              <a:t>ПОЧТИ ВЕКОВАЯ ИСТОРИЯ </a:t>
            </a:r>
            <a:br>
              <a:rPr lang="ru-RU" b="1" dirty="0" smtClean="0">
                <a:solidFill>
                  <a:srgbClr val="492207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492207"/>
                </a:solidFill>
                <a:latin typeface="Georgia" panose="02040502050405020303" pitchFamily="18" charset="0"/>
              </a:rPr>
              <a:t>ШКОЛЫ №1</a:t>
            </a:r>
            <a:br>
              <a:rPr lang="ru-RU" b="1" dirty="0" smtClean="0">
                <a:solidFill>
                  <a:srgbClr val="492207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492207"/>
                </a:solidFill>
                <a:latin typeface="Georgia" panose="02040502050405020303" pitchFamily="18" charset="0"/>
              </a:rPr>
              <a:t>СТАНИЦЫ КУЩЕВСКОЙ </a:t>
            </a:r>
            <a:endParaRPr lang="ru-RU" b="1" dirty="0">
              <a:solidFill>
                <a:srgbClr val="492207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2" descr="C:\Users\Оля\Documents\СОШ\Алёне\60\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51" y="3218688"/>
            <a:ext cx="4750419" cy="3562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uo-kush.ru/2023/news/march/1shkol/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7"/>
          <a:stretch/>
        </p:blipFill>
        <p:spPr bwMode="auto">
          <a:xfrm>
            <a:off x="6953718" y="3218688"/>
            <a:ext cx="4945857" cy="3562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3605303"/>
            <a:ext cx="2384557" cy="255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08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0488" y="1100788"/>
            <a:ext cx="5894832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492207"/>
                </a:solidFill>
                <a:latin typeface="+mn-lt"/>
              </a:rPr>
              <a:t>В школе потрясающий кабинет психологической разгрузки с массажным креслом, уютной детской палаткой и ещё десятком чудес, которые помогут ребёнку стать </a:t>
            </a: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492207"/>
                </a:solidFill>
                <a:latin typeface="+mn-lt"/>
              </a:rPr>
              <a:t>спокойнее, легче усваивать </a:t>
            </a: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знания.</a:t>
            </a:r>
            <a:endParaRPr lang="ru-RU" sz="2800" b="1" dirty="0">
              <a:solidFill>
                <a:srgbClr val="492207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8" y="380968"/>
            <a:ext cx="5421971" cy="25008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2" y="3296412"/>
            <a:ext cx="6413190" cy="2958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499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4"/>
          <a:stretch/>
        </p:blipFill>
        <p:spPr>
          <a:xfrm>
            <a:off x="910216" y="3410014"/>
            <a:ext cx="5984360" cy="33474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255">
            <a:off x="402345" y="556523"/>
            <a:ext cx="4497410" cy="299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640710" y="75448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492207"/>
                </a:solidFill>
                <a:effectLst/>
              </a:rPr>
              <a:t>Учебные кабинеты в школе для старшеклассников оформлены в сдержанных тонах и с максимально насыщенной учебной тематикой.</a:t>
            </a:r>
            <a:endParaRPr lang="ru-RU" sz="2800" b="1" dirty="0">
              <a:solidFill>
                <a:srgbClr val="4922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4912" y="981837"/>
            <a:ext cx="5544312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Уроки химии и физики </a:t>
            </a:r>
            <a:r>
              <a:rPr lang="ru-RU" sz="2800" b="1" dirty="0">
                <a:solidFill>
                  <a:srgbClr val="492207"/>
                </a:solidFill>
                <a:latin typeface="+mn-lt"/>
              </a:rPr>
              <a:t>в современной школе сопровождаются проведением лабораторных работ и экспериментов с использованием </a:t>
            </a: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различного оборудования. Кабинеты имеют лаборантские комнаты.</a:t>
            </a:r>
            <a:endParaRPr lang="ru-RU" sz="2800" b="1" dirty="0">
              <a:solidFill>
                <a:srgbClr val="492207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6" t="19675" r="4396" b="2267"/>
          <a:stretch/>
        </p:blipFill>
        <p:spPr>
          <a:xfrm>
            <a:off x="214827" y="2843097"/>
            <a:ext cx="6707181" cy="3923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0"/>
          <a:stretch/>
        </p:blipFill>
        <p:spPr>
          <a:xfrm>
            <a:off x="880245" y="472884"/>
            <a:ext cx="4868518" cy="2792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6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5104" y="904621"/>
            <a:ext cx="6038088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492207"/>
                </a:solidFill>
                <a:latin typeface="+mn-lt"/>
              </a:rPr>
              <a:t>К</a:t>
            </a: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абинеты технологии для мальчиков оборудованы современными станками по обработке дерева и металла. </a:t>
            </a:r>
            <a:r>
              <a:rPr lang="ru-RU" sz="2800" b="1" dirty="0">
                <a:solidFill>
                  <a:srgbClr val="492207"/>
                </a:solidFill>
                <a:latin typeface="+mn-lt"/>
              </a:rPr>
              <a:t>Такое оборудование позволяет производить практические работы непосредственно во время уроков.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86" y="452787"/>
            <a:ext cx="4868890" cy="3243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6" name="Picture 2" descr="https://i.mycdn.me/i?r=BDHElZJBPNKGuFyY-akIDfgnxdFE8gSMG5iMFUHoV76E5p7V_pSdK3Fdax8FycRa-58&amp;fn=w_6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2" b="11459"/>
          <a:stretch/>
        </p:blipFill>
        <p:spPr bwMode="auto">
          <a:xfrm>
            <a:off x="1172061" y="3383280"/>
            <a:ext cx="5928382" cy="32826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44" y="1014349"/>
            <a:ext cx="630936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Для девочек предусмотрены два кабинета – один оборудован швейными машинками фирмы «Зингер», гладильными досками, утюгами, манекенами и примерочной с зеркалом. Другой оснащен кухонными приборами.</a:t>
            </a:r>
            <a:endParaRPr lang="ru-RU" sz="2800" b="1" dirty="0">
              <a:solidFill>
                <a:srgbClr val="492207"/>
              </a:solidFill>
              <a:latin typeface="+mn-lt"/>
            </a:endParaRPr>
          </a:p>
        </p:txBody>
      </p:sp>
      <p:pic>
        <p:nvPicPr>
          <p:cNvPr id="5126" name="Picture 6" descr="https://i.mycdn.me/i?r=BDHElZJBPNKGuFyY-akIDfgnjishxWyrlATfKvUSXQla2CtgxA0qtJsKbQop5cS1YdE&amp;fn=w_6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6" y="447421"/>
            <a:ext cx="4938712" cy="3292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www.adm-kush.ru/upload/iblock/609/6091ea55f3ec997d791ee374cbe8ed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8"/>
          <a:stretch/>
        </p:blipFill>
        <p:spPr bwMode="auto">
          <a:xfrm>
            <a:off x="1741932" y="3348350"/>
            <a:ext cx="5234940" cy="33084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2465" y="1033431"/>
            <a:ext cx="8269224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492207"/>
                </a:solidFill>
                <a:latin typeface="+mn-lt"/>
              </a:rPr>
              <a:t>Школьная библиотека располагает </a:t>
            </a: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492207"/>
                </a:solidFill>
                <a:latin typeface="+mn-lt"/>
              </a:rPr>
            </a:b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читальным</a:t>
            </a:r>
            <a:r>
              <a:rPr lang="ru-RU" sz="2800" b="1" dirty="0">
                <a:solidFill>
                  <a:srgbClr val="492207"/>
                </a:solidFill>
                <a:latin typeface="+mn-lt"/>
              </a:rPr>
              <a:t> залом, </a:t>
            </a:r>
            <a:r>
              <a:rPr lang="ru-RU" sz="2800" b="1" dirty="0" err="1">
                <a:solidFill>
                  <a:srgbClr val="492207"/>
                </a:solidFill>
                <a:latin typeface="+mn-lt"/>
              </a:rPr>
              <a:t>медиатекой</a:t>
            </a:r>
            <a:r>
              <a:rPr lang="ru-RU" sz="2800" b="1" dirty="0">
                <a:solidFill>
                  <a:srgbClr val="492207"/>
                </a:solidFill>
                <a:latin typeface="+mn-lt"/>
              </a:rPr>
              <a:t>, фондом учебников и абонементом. Для </a:t>
            </a: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поддержания многофункциональности</a:t>
            </a:r>
            <a:r>
              <a:rPr lang="ru-RU" sz="2800" b="1" dirty="0">
                <a:solidFill>
                  <a:srgbClr val="492207"/>
                </a:solidFill>
                <a:latin typeface="+mn-lt"/>
              </a:rPr>
              <a:t> </a:t>
            </a: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492207"/>
                </a:solidFill>
                <a:latin typeface="+mn-lt"/>
              </a:rPr>
            </a:b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читальный</a:t>
            </a:r>
            <a:r>
              <a:rPr lang="ru-RU" sz="2800" b="1" dirty="0">
                <a:solidFill>
                  <a:srgbClr val="492207"/>
                </a:solidFill>
                <a:latin typeface="+mn-lt"/>
              </a:rPr>
              <a:t> зал оборудуется трансформируемой мебелью, а само пространство делится на несколько специальных зон. </a:t>
            </a:r>
          </a:p>
        </p:txBody>
      </p:sp>
      <p:pic>
        <p:nvPicPr>
          <p:cNvPr id="8196" name="Picture 4" descr="http://www.uo-kush.ru/2023/news/march/1shkol/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5"/>
          <a:stretch/>
        </p:blipFill>
        <p:spPr bwMode="auto">
          <a:xfrm>
            <a:off x="440437" y="3090674"/>
            <a:ext cx="6544056" cy="36850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 t="4129" r="-19967" b="3899"/>
          <a:stretch/>
        </p:blipFill>
        <p:spPr>
          <a:xfrm flipH="1">
            <a:off x="1104892" y="283464"/>
            <a:ext cx="2351494" cy="3246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00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uo-kush.ru/2023/news/march/1shkol/24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25" y="2651760"/>
            <a:ext cx="6044184" cy="41239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386662" y="2038848"/>
            <a:ext cx="5958925" cy="281984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72968" y="548641"/>
            <a:ext cx="7946136" cy="1672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В школе созданы тематические рекреации для отдыха школьников. Многофункциональные зоны отдыха способствуют  воспитательному и образовательному процессам. Одна из самых любимых рекреаций – шахматная зона. Здесь проходит кружок любителей шахмат.</a:t>
            </a:r>
            <a:endParaRPr lang="ru-RU" sz="2800" b="1" dirty="0">
              <a:solidFill>
                <a:srgbClr val="49220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86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6767" y="430466"/>
            <a:ext cx="48329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492207"/>
                </a:solidFill>
              </a:rPr>
              <a:t>Тематические рекреации </a:t>
            </a:r>
          </a:p>
          <a:p>
            <a:pPr algn="ctr"/>
            <a:r>
              <a:rPr lang="ru-RU" sz="2800" b="1" dirty="0" smtClean="0">
                <a:solidFill>
                  <a:srgbClr val="492207"/>
                </a:solidFill>
              </a:rPr>
              <a:t>в начальной школе – </a:t>
            </a:r>
          </a:p>
          <a:p>
            <a:r>
              <a:rPr lang="ru-RU" sz="2800" b="1" dirty="0" smtClean="0">
                <a:solidFill>
                  <a:srgbClr val="492207"/>
                </a:solidFill>
              </a:rPr>
              <a:t>идеальное место отдыха для</a:t>
            </a:r>
          </a:p>
          <a:p>
            <a:pPr algn="ctr"/>
            <a:r>
              <a:rPr lang="ru-RU" sz="2800" b="1" dirty="0" smtClean="0">
                <a:solidFill>
                  <a:srgbClr val="492207"/>
                </a:solidFill>
              </a:rPr>
              <a:t> младших школьников.</a:t>
            </a:r>
            <a:endParaRPr lang="ru-RU" sz="2800" b="1" dirty="0">
              <a:solidFill>
                <a:srgbClr val="49220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23113" r="-299" b="943"/>
          <a:stretch/>
        </p:blipFill>
        <p:spPr>
          <a:xfrm>
            <a:off x="210313" y="3218688"/>
            <a:ext cx="6839711" cy="34564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6" name="Picture 2" descr="http://www.uo-kush.ru/2023/news/march/1shkol/23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1" y="430466"/>
            <a:ext cx="4849739" cy="3231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4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0" y="675839"/>
            <a:ext cx="7654337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Просторная, светлая столовая ждет учащихся на переменах, что бы предоставить питательные, вкусные блюда, приготовленные на современном оборудовании.</a:t>
            </a:r>
            <a:endParaRPr lang="ru-RU" sz="2800" b="1" dirty="0">
              <a:solidFill>
                <a:srgbClr val="492207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5688" y="2507791"/>
            <a:ext cx="6574535" cy="424860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5"/>
          <a:stretch/>
        </p:blipFill>
        <p:spPr>
          <a:xfrm>
            <a:off x="649224" y="318103"/>
            <a:ext cx="3009095" cy="4379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442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5080" y="410845"/>
            <a:ext cx="5148072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Впервые в  новой школе прозвенел последний звонок для выпускников 2023.</a:t>
            </a:r>
            <a:endParaRPr lang="ru-RU" sz="2800" b="1" dirty="0">
              <a:solidFill>
                <a:srgbClr val="492207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6"/>
          <a:stretch/>
        </p:blipFill>
        <p:spPr>
          <a:xfrm>
            <a:off x="5430012" y="2153094"/>
            <a:ext cx="6510528" cy="46408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40" y="520573"/>
            <a:ext cx="5792048" cy="4344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340" name="Picture 4" descr="https://sch1290.mskobr.ru/files/1%20Foto/%D0%9F%D0%BE%D1%81%D0%BB%D0%B5%D0%B4%D0%BD%D0%B8%D0%B9%20%D0%B7%D0%B2%D0%BE%D0%BD%D0%BE%D0%BA%202021/risunok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8452">
            <a:off x="758689" y="4275385"/>
            <a:ext cx="4311073" cy="226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81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школы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198" y="452800"/>
            <a:ext cx="4521403" cy="3692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 descr="E:\Фото школы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93605" y="2853372"/>
            <a:ext cx="3255267" cy="45064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093208" y="62667"/>
            <a:ext cx="6940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92207"/>
                </a:solidFill>
              </a:rPr>
              <a:t>Старая школа по улице Красной – </a:t>
            </a:r>
          </a:p>
          <a:p>
            <a:pPr algn="ctr"/>
            <a:r>
              <a:rPr lang="ru-RU" sz="2400" b="1" dirty="0" smtClean="0">
                <a:solidFill>
                  <a:srgbClr val="492207"/>
                </a:solidFill>
              </a:rPr>
              <a:t>объект, представляющий историческую ценность. Год рождения здания - начало 1900-х годов. Здание причастно к большим историческим событиям нашей Родины. Во время Великой Отечественной войны здесь располагался эвакуационный госпиталь. Историческое здание ждёт оценку. После оценки будет принято решение о его судьбе. </a:t>
            </a:r>
            <a:endParaRPr lang="ru-RU" sz="2400" b="1" dirty="0">
              <a:solidFill>
                <a:srgbClr val="4922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9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79592" y="612648"/>
            <a:ext cx="6007608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492207"/>
                </a:solidFill>
              </a:rPr>
              <a:t>27 марта 2023 года </a:t>
            </a:r>
            <a:r>
              <a:rPr lang="ru-RU" sz="2800" b="1" dirty="0" smtClean="0">
                <a:solidFill>
                  <a:srgbClr val="492207"/>
                </a:solidFill>
              </a:rPr>
              <a:t>состоялась церемония </a:t>
            </a:r>
            <a:r>
              <a:rPr lang="ru-RU" sz="2800" b="1" dirty="0">
                <a:solidFill>
                  <a:srgbClr val="492207"/>
                </a:solidFill>
              </a:rPr>
              <a:t>открытия </a:t>
            </a:r>
            <a:r>
              <a:rPr lang="ru-RU" sz="2800" b="1" dirty="0" smtClean="0">
                <a:solidFill>
                  <a:srgbClr val="492207"/>
                </a:solidFill>
              </a:rPr>
              <a:t>нового </a:t>
            </a:r>
            <a:r>
              <a:rPr lang="ru-RU" sz="2800" b="1" dirty="0" smtClean="0">
                <a:solidFill>
                  <a:srgbClr val="492207"/>
                </a:solidFill>
              </a:rPr>
              <a:t>здания школы №1 им. Н.И. Кондратенко, рассчитанного на 550 детей</a:t>
            </a:r>
            <a:r>
              <a:rPr lang="ru-RU" sz="2800" b="1" dirty="0" smtClean="0">
                <a:solidFill>
                  <a:srgbClr val="492207"/>
                </a:solidFill>
              </a:rPr>
              <a:t>. </a:t>
            </a:r>
            <a:endParaRPr lang="ru-RU" sz="2800" b="1" dirty="0">
              <a:solidFill>
                <a:srgbClr val="492207"/>
              </a:solidFill>
            </a:endParaRPr>
          </a:p>
        </p:txBody>
      </p:sp>
      <p:pic>
        <p:nvPicPr>
          <p:cNvPr id="1026" name="Picture 2" descr="https://admkrai.krasnodar.ru/upload/resize_cache/iblock/da2/1000_600_1/te0ud3uac1129fxstrqga3bv8eoo4bk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" y="320040"/>
            <a:ext cx="4970710" cy="3310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adm-kush.ru/upload/iblock/0a3/0a3bd0538b66ac9d85ee40fcd936088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/>
          <a:stretch/>
        </p:blipFill>
        <p:spPr bwMode="auto">
          <a:xfrm>
            <a:off x="1872029" y="3191256"/>
            <a:ext cx="5182059" cy="35295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584" y="1032637"/>
            <a:ext cx="560832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Строительство </a:t>
            </a:r>
            <a:r>
              <a:rPr lang="ru-RU" sz="2800" b="1" dirty="0">
                <a:solidFill>
                  <a:srgbClr val="492207"/>
                </a:solidFill>
                <a:latin typeface="+mn-lt"/>
              </a:rPr>
              <a:t>школы </a:t>
            </a: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было начато </a:t>
            </a:r>
            <a:r>
              <a:rPr lang="ru-RU" sz="2800" b="1" dirty="0">
                <a:solidFill>
                  <a:srgbClr val="492207"/>
                </a:solidFill>
                <a:latin typeface="+mn-lt"/>
              </a:rPr>
              <a:t>в 2020 году по поручению и при поддержке губернатора Краснодарского края </a:t>
            </a: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492207"/>
                </a:solidFill>
                <a:latin typeface="+mn-lt"/>
              </a:rPr>
            </a:b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В.И</a:t>
            </a:r>
            <a:r>
              <a:rPr lang="ru-RU" sz="2800" b="1" dirty="0">
                <a:solidFill>
                  <a:srgbClr val="492207"/>
                </a:solidFill>
                <a:latin typeface="+mn-lt"/>
              </a:rPr>
              <a:t>. Кондратьева</a:t>
            </a: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.</a:t>
            </a:r>
            <a:br>
              <a:rPr lang="ru-RU" sz="2800" b="1" dirty="0" smtClean="0">
                <a:solidFill>
                  <a:srgbClr val="492207"/>
                </a:solidFill>
                <a:latin typeface="+mn-lt"/>
              </a:rPr>
            </a:b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492207"/>
                </a:solidFill>
                <a:latin typeface="+mn-lt"/>
              </a:rPr>
              <a:t>Современное трехэтажное здание расположено на участке площадью 3,3 га. </a:t>
            </a:r>
          </a:p>
        </p:txBody>
      </p:sp>
      <p:pic>
        <p:nvPicPr>
          <p:cNvPr id="9222" name="Picture 6" descr="http://adm-kush.ru/upload/iblock/939/939a53ede77a0023574dcbe02ec788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19" y="3107954"/>
            <a:ext cx="6135497" cy="35848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adm-kush.ru/upload/iblock/9f6/9f6b197fa06e688903165eed346ad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07" y="394144"/>
            <a:ext cx="4401682" cy="2961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240" y="1059497"/>
            <a:ext cx="6324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492207"/>
                </a:solidFill>
                <a:latin typeface="+mn-lt"/>
              </a:rPr>
              <a:t>Школа построена по государственной программе Краснодарского </a:t>
            </a: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края</a:t>
            </a:r>
            <a:br>
              <a:rPr lang="ru-RU" sz="2800" b="1" dirty="0" smtClean="0">
                <a:solidFill>
                  <a:srgbClr val="492207"/>
                </a:solidFill>
                <a:latin typeface="+mn-lt"/>
              </a:rPr>
            </a:b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492207"/>
                </a:solidFill>
                <a:latin typeface="+mn-lt"/>
              </a:rPr>
              <a:t>«Развитие общественной инфраструктуры».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6" t="-552" r="3893" b="552"/>
          <a:stretch/>
        </p:blipFill>
        <p:spPr>
          <a:xfrm>
            <a:off x="474773" y="356616"/>
            <a:ext cx="4572715" cy="3116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3"/>
          <a:stretch/>
        </p:blipFill>
        <p:spPr>
          <a:xfrm>
            <a:off x="1112176" y="3392424"/>
            <a:ext cx="5695700" cy="3200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394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79592" y="146622"/>
            <a:ext cx="5952744" cy="16557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492207"/>
                </a:solidFill>
              </a:rPr>
              <a:t>Новую </a:t>
            </a:r>
            <a:r>
              <a:rPr lang="ru-RU" sz="2800" b="1" dirty="0">
                <a:solidFill>
                  <a:srgbClr val="492207"/>
                </a:solidFill>
              </a:rPr>
              <a:t>учебную четверть ученики школы встретили в новой современной школе, оборудованной по последним образовательным стандартам и современным технологиям, в ней созданы все условия для учебы, спорта и творчества.</a:t>
            </a:r>
          </a:p>
        </p:txBody>
      </p:sp>
      <p:pic>
        <p:nvPicPr>
          <p:cNvPr id="2050" name="Picture 2" descr="https://www.adm-kush.ru/upload/iblock/46f/46f6ad94589c5a0a3aead87aa343d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/>
          <a:stretch/>
        </p:blipFill>
        <p:spPr bwMode="auto">
          <a:xfrm>
            <a:off x="502920" y="393510"/>
            <a:ext cx="5093208" cy="3687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adm-kush.ru/upload/iblock/6a8/6a889c68c9ac79fd55e7a521d2add8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36" y="3410712"/>
            <a:ext cx="5030180" cy="33558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0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8" y="320040"/>
            <a:ext cx="3338254" cy="3081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987" y="1015632"/>
            <a:ext cx="770839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r>
              <a:rPr lang="ru-RU" sz="3100" b="1" dirty="0">
                <a:solidFill>
                  <a:srgbClr val="492207"/>
                </a:solidFill>
                <a:latin typeface="+mn-lt"/>
              </a:rPr>
              <a:t>В одной из рекреаций установлен огромный </a:t>
            </a:r>
            <a:r>
              <a:rPr lang="ru-RU" sz="3100" b="1" dirty="0" smtClean="0">
                <a:solidFill>
                  <a:srgbClr val="492207"/>
                </a:solidFill>
                <a:latin typeface="+mn-lt"/>
              </a:rPr>
              <a:t>глобус. </a:t>
            </a:r>
            <a:r>
              <a:rPr lang="ru-RU" sz="3100" b="1" dirty="0">
                <a:solidFill>
                  <a:srgbClr val="492207"/>
                </a:solidFill>
                <a:latin typeface="+mn-lt"/>
              </a:rPr>
              <a:t>Он крутится, как и положено Земле</a:t>
            </a:r>
            <a:r>
              <a:rPr lang="ru-RU" sz="3100" b="1" dirty="0" smtClean="0">
                <a:solidFill>
                  <a:srgbClr val="492207"/>
                </a:solidFill>
                <a:latin typeface="+mn-lt"/>
              </a:rPr>
              <a:t>. </a:t>
            </a:r>
            <a:r>
              <a:rPr lang="ru-RU" sz="3100" b="1" dirty="0">
                <a:solidFill>
                  <a:srgbClr val="492207"/>
                </a:solidFill>
                <a:latin typeface="+mn-lt"/>
              </a:rPr>
              <a:t>Глобус </a:t>
            </a:r>
            <a:r>
              <a:rPr lang="ru-RU" sz="3100" b="1" dirty="0" smtClean="0">
                <a:solidFill>
                  <a:srgbClr val="492207"/>
                </a:solidFill>
                <a:latin typeface="+mn-lt"/>
              </a:rPr>
              <a:t>подарен школе депутатом </a:t>
            </a:r>
            <a:r>
              <a:rPr lang="ru-RU" sz="3100" b="1" dirty="0">
                <a:solidFill>
                  <a:srgbClr val="492207"/>
                </a:solidFill>
                <a:latin typeface="+mn-lt"/>
              </a:rPr>
              <a:t>МО </a:t>
            </a:r>
            <a:r>
              <a:rPr lang="ru-RU" sz="3100" b="1" dirty="0" smtClean="0">
                <a:solidFill>
                  <a:srgbClr val="492207"/>
                </a:solidFill>
                <a:latin typeface="+mn-lt"/>
              </a:rPr>
              <a:t>Кущевский </a:t>
            </a:r>
            <a:r>
              <a:rPr lang="ru-RU" sz="3100" b="1" dirty="0">
                <a:solidFill>
                  <a:srgbClr val="492207"/>
                </a:solidFill>
                <a:latin typeface="+mn-lt"/>
              </a:rPr>
              <a:t>район </a:t>
            </a:r>
            <a:r>
              <a:rPr lang="ru-RU" sz="3100" b="1" dirty="0" smtClean="0">
                <a:solidFill>
                  <a:srgbClr val="492207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rgbClr val="492207"/>
                </a:solidFill>
                <a:latin typeface="+mn-lt"/>
              </a:rPr>
            </a:br>
            <a:r>
              <a:rPr lang="ru-RU" sz="3100" b="1" dirty="0" smtClean="0">
                <a:solidFill>
                  <a:srgbClr val="492207"/>
                </a:solidFill>
                <a:latin typeface="+mn-lt"/>
              </a:rPr>
              <a:t>В.В</a:t>
            </a:r>
            <a:r>
              <a:rPr lang="ru-RU" sz="3100" b="1" dirty="0">
                <a:solidFill>
                  <a:srgbClr val="492207"/>
                </a:solidFill>
                <a:latin typeface="+mn-lt"/>
              </a:rPr>
              <a:t>. </a:t>
            </a:r>
            <a:r>
              <a:rPr lang="ru-RU" sz="3100" b="1" dirty="0" err="1" smtClean="0">
                <a:solidFill>
                  <a:srgbClr val="492207"/>
                </a:solidFill>
                <a:latin typeface="+mn-lt"/>
              </a:rPr>
              <a:t>Девтеревым</a:t>
            </a:r>
            <a:r>
              <a:rPr lang="ru-RU" sz="3100" b="1" dirty="0" smtClean="0">
                <a:solidFill>
                  <a:srgbClr val="492207"/>
                </a:solidFill>
                <a:latin typeface="+mn-lt"/>
              </a:rPr>
              <a:t>.</a:t>
            </a:r>
            <a:endParaRPr lang="ru-RU" sz="3100" b="1" dirty="0">
              <a:solidFill>
                <a:srgbClr val="492207"/>
              </a:solidFill>
              <a:latin typeface="+mn-lt"/>
            </a:endParaRPr>
          </a:p>
        </p:txBody>
      </p:sp>
      <p:pic>
        <p:nvPicPr>
          <p:cNvPr id="4098" name="Picture 2" descr="Начнём с того, что в строительство современной школы на Подкущёвке не все верили.-1-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6"/>
          <a:stretch/>
        </p:blipFill>
        <p:spPr bwMode="auto">
          <a:xfrm>
            <a:off x="1380744" y="3036787"/>
            <a:ext cx="6011420" cy="36566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7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8112" y="1063816"/>
            <a:ext cx="6608064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492207"/>
                </a:solidFill>
                <a:latin typeface="+mn-lt"/>
              </a:rPr>
              <a:t>Актовый зал </a:t>
            </a: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школы рассчитан </a:t>
            </a:r>
            <a:br>
              <a:rPr lang="ru-RU" sz="2800" b="1" dirty="0" smtClean="0">
                <a:solidFill>
                  <a:srgbClr val="492207"/>
                </a:solidFill>
                <a:latin typeface="+mn-lt"/>
              </a:rPr>
            </a:b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на </a:t>
            </a:r>
            <a:r>
              <a:rPr lang="ru-RU" sz="2800" b="1" dirty="0">
                <a:solidFill>
                  <a:srgbClr val="492207"/>
                </a:solidFill>
                <a:latin typeface="+mn-lt"/>
              </a:rPr>
              <a:t>300 </a:t>
            </a: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мест. </a:t>
            </a:r>
            <a:r>
              <a:rPr lang="ru-RU" sz="2800" b="1" dirty="0">
                <a:solidFill>
                  <a:srgbClr val="492207"/>
                </a:solidFill>
                <a:latin typeface="+mn-lt"/>
              </a:rPr>
              <a:t>Светлый, просторный, </a:t>
            </a: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492207"/>
                </a:solidFill>
                <a:latin typeface="+mn-lt"/>
              </a:rPr>
            </a:b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с </a:t>
            </a:r>
            <a:r>
              <a:rPr lang="ru-RU" sz="2800" b="1" dirty="0">
                <a:solidFill>
                  <a:srgbClr val="492207"/>
                </a:solidFill>
                <a:latin typeface="+mn-lt"/>
              </a:rPr>
              <a:t>замечательной </a:t>
            </a: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акустикой и современным интерактивным экраном. </a:t>
            </a:r>
            <a:br>
              <a:rPr lang="ru-RU" sz="2800" b="1" dirty="0" smtClean="0">
                <a:solidFill>
                  <a:srgbClr val="492207"/>
                </a:solidFill>
                <a:latin typeface="+mn-lt"/>
              </a:rPr>
            </a:b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В </a:t>
            </a:r>
            <a:r>
              <a:rPr lang="ru-RU" sz="2800" b="1" dirty="0">
                <a:solidFill>
                  <a:srgbClr val="492207"/>
                </a:solidFill>
                <a:latin typeface="+mn-lt"/>
              </a:rPr>
              <a:t>школе </a:t>
            </a:r>
            <a:r>
              <a:rPr lang="ru-RU" sz="2800" b="1" dirty="0" smtClean="0">
                <a:solidFill>
                  <a:srgbClr val="492207"/>
                </a:solidFill>
                <a:latin typeface="+mn-lt"/>
              </a:rPr>
              <a:t>создан театральный кружок, где дети могут реализовать свои творческие способности.</a:t>
            </a:r>
            <a:r>
              <a:rPr lang="ru-RU" sz="2800" b="1" dirty="0">
                <a:solidFill>
                  <a:srgbClr val="492207"/>
                </a:solidFill>
                <a:latin typeface="+mn-lt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1" y="438912"/>
            <a:ext cx="4633872" cy="2813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/>
          <a:stretch/>
        </p:blipFill>
        <p:spPr>
          <a:xfrm>
            <a:off x="874974" y="3392424"/>
            <a:ext cx="6155238" cy="32461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170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www.adm-kush.ru/upload/iblock/d9b/d9bc734e591473f4e41fb9f01a2189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6" y="424622"/>
            <a:ext cx="4688475" cy="3127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www.adm-kush.ru/upload/iblock/781/781db941c46a7b480be7e106c41d05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3"/>
          <a:stretch/>
        </p:blipFill>
        <p:spPr bwMode="auto">
          <a:xfrm>
            <a:off x="999239" y="3148842"/>
            <a:ext cx="5995921" cy="35719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39512" y="0"/>
            <a:ext cx="68214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492207"/>
                </a:solidFill>
                <a:effectLst/>
              </a:rPr>
              <a:t>Для спортивно-оздоровительных занятий учеников оборудованы спортивный и тренажерный залы, на территории школы расположены стадион, многофункциональные спортивные площадки, беговые дорожки, а также игровой комплекс для начальной школы.</a:t>
            </a:r>
            <a:endParaRPr lang="ru-RU" sz="2800" b="1" dirty="0">
              <a:solidFill>
                <a:srgbClr val="4922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346</Words>
  <Application>Microsoft Office PowerPoint</Application>
  <PresentationFormat>Широкоэкранный</PresentationFormat>
  <Paragraphs>23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Тема Office</vt:lpstr>
      <vt:lpstr>ПОЧТИ ВЕКОВАЯ ИСТОРИЯ  ШКОЛЫ №1 СТАНИЦЫ КУЩЕВСКОЙ </vt:lpstr>
      <vt:lpstr>Презентация PowerPoint</vt:lpstr>
      <vt:lpstr>Презентация PowerPoint</vt:lpstr>
      <vt:lpstr>Строительство школы было начато в 2020 году по поручению и при поддержке губернатора Краснодарского края  В.И. Кондратьева.  Современное трехэтажное здание расположено на участке площадью 3,3 га. </vt:lpstr>
      <vt:lpstr>Школа построена по государственной программе Краснодарского края  «Развитие общественной инфраструктуры».</vt:lpstr>
      <vt:lpstr>Презентация PowerPoint</vt:lpstr>
      <vt:lpstr> В одной из рекреаций установлен огромный глобус. Он крутится, как и положено Земле. Глобус подарен школе депутатом МО Кущевский район  В.В. Девтеревым.</vt:lpstr>
      <vt:lpstr>Актовый зал школы рассчитан  на 300 мест. Светлый, просторный,  с замечательной акустикой и современным интерактивным экраном.  В школе создан театральный кружок, где дети могут реализовать свои творческие способности. </vt:lpstr>
      <vt:lpstr>Презентация PowerPoint</vt:lpstr>
      <vt:lpstr>В школе потрясающий кабинет психологической разгрузки с массажным креслом, уютной детской палаткой и ещё десятком чудес, которые помогут ребёнку стать  спокойнее, легче усваивать знания.</vt:lpstr>
      <vt:lpstr>Презентация PowerPoint</vt:lpstr>
      <vt:lpstr>Уроки химии и физики в современной школе сопровождаются проведением лабораторных работ и экспериментов с использованием различного оборудования. Кабинеты имеют лаборантские комнаты.</vt:lpstr>
      <vt:lpstr>Кабинеты технологии для мальчиков оборудованы современными станками по обработке дерева и металла. Такое оборудование позволяет производить практические работы непосредственно во время уроков.</vt:lpstr>
      <vt:lpstr>Для девочек предусмотрены два кабинета – один оборудован швейными машинками фирмы «Зингер», гладильными досками, утюгами, манекенами и примерочной с зеркалом. Другой оснащен кухонными приборами.</vt:lpstr>
      <vt:lpstr>Школьная библиотека располагает  читальным залом, медиатекой, фондом учебников и абонементом. Для поддержания многофункциональности  читальный зал оборудуется трансформируемой мебелью, а само пространство делится на несколько специальных зон. </vt:lpstr>
      <vt:lpstr>В школе созданы тематические рекреации для отдыха школьников. Многофункциональные зоны отдыха способствуют  воспитательному и образовательному процессам. Одна из самых любимых рекреаций – шахматная зона. Здесь проходит кружок любителей шахмат.</vt:lpstr>
      <vt:lpstr>Презентация PowerPoint</vt:lpstr>
      <vt:lpstr>Просторная, светлая столовая ждет учащихся на переменах, что бы предоставить питательные, вкусные блюда, приготовленные на современном оборудовании.</vt:lpstr>
      <vt:lpstr>Впервые в  новой школе прозвенел последний звонок для выпускников 2023.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58</cp:revision>
  <dcterms:created xsi:type="dcterms:W3CDTF">2023-08-12T12:21:37Z</dcterms:created>
  <dcterms:modified xsi:type="dcterms:W3CDTF">2023-08-13T19:15:51Z</dcterms:modified>
</cp:coreProperties>
</file>