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11"/>
  </p:notesMasterIdLst>
  <p:sldIdLst>
    <p:sldId id="258" r:id="rId2"/>
    <p:sldId id="259" r:id="rId3"/>
    <p:sldId id="261" r:id="rId4"/>
    <p:sldId id="269" r:id="rId5"/>
    <p:sldId id="299" r:id="rId6"/>
    <p:sldId id="301" r:id="rId7"/>
    <p:sldId id="289" r:id="rId8"/>
    <p:sldId id="294" r:id="rId9"/>
    <p:sldId id="302" r:id="rId10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04" userDrawn="1">
          <p15:clr>
            <a:srgbClr val="A4A3A4"/>
          </p15:clr>
        </p15:guide>
        <p15:guide id="3" pos="2880" userDrawn="1">
          <p15:clr>
            <a:srgbClr val="A4A3A4"/>
          </p15:clr>
        </p15:guide>
        <p15:guide id="4" pos="5556" userDrawn="1">
          <p15:clr>
            <a:srgbClr val="A4A3A4"/>
          </p15:clr>
        </p15:guide>
        <p15:guide id="5" orient="horz" pos="210" userDrawn="1">
          <p15:clr>
            <a:srgbClr val="A4A3A4"/>
          </p15:clr>
        </p15:guide>
        <p15:guide id="6" orient="horz" pos="4110" userDrawn="1">
          <p15:clr>
            <a:srgbClr val="A4A3A4"/>
          </p15:clr>
        </p15:guide>
        <p15:guide id="7" orient="horz" pos="6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5F51"/>
    <a:srgbClr val="00642E"/>
    <a:srgbClr val="FEDB84"/>
    <a:srgbClr val="FEB80A"/>
    <a:srgbClr val="4F271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5" autoAdjust="0"/>
    <p:restoredTop sz="94707" autoAdjust="0"/>
  </p:normalViewPr>
  <p:slideViewPr>
    <p:cSldViewPr>
      <p:cViewPr>
        <p:scale>
          <a:sx n="80" d="100"/>
          <a:sy n="80" d="100"/>
        </p:scale>
        <p:origin x="-2514" y="-738"/>
      </p:cViewPr>
      <p:guideLst>
        <p:guide orient="horz" pos="2160"/>
        <p:guide orient="horz" pos="210"/>
        <p:guide orient="horz" pos="4110"/>
        <p:guide orient="horz" pos="618"/>
        <p:guide pos="204"/>
        <p:guide pos="2880"/>
        <p:guide pos="5556"/>
      </p:guideLst>
    </p:cSldViewPr>
  </p:slideViewPr>
  <p:outlineViewPr>
    <p:cViewPr>
      <p:scale>
        <a:sx n="33" d="100"/>
        <a:sy n="33" d="100"/>
      </p:scale>
      <p:origin x="0" y="-347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8EFFF-8355-4AAD-8050-24B0B954C968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BB47B-7A89-4D5A-A20C-1F0853E2B6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3706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4643438" y="2071678"/>
            <a:ext cx="4500562" cy="1731837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Профилактика </a:t>
            </a:r>
            <a:r>
              <a:rPr lang="ru-RU" sz="4000" dirty="0" smtClean="0"/>
              <a:t>употребления</a:t>
            </a:r>
            <a:br>
              <a:rPr lang="ru-RU" sz="4000" dirty="0" smtClean="0"/>
            </a:br>
            <a:r>
              <a:rPr lang="ru-RU" sz="4000" dirty="0" smtClean="0"/>
              <a:t> </a:t>
            </a:r>
            <a:r>
              <a:rPr lang="ru-RU" sz="4000" dirty="0" smtClean="0"/>
              <a:t>ПАВ в подростковой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среде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048.ua6366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1285860"/>
            <a:ext cx="5072066" cy="40005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5676910" cy="5931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Подростковый возраст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14422"/>
            <a:ext cx="7924828" cy="439248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3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Международными экспертами ВОЗ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подростковый возраст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был определен как период от 11 до 18 лет, в течение которого:</a:t>
            </a:r>
          </a:p>
          <a:p>
            <a:pPr marL="271463" indent="-271463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завершается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половое развитие</a:t>
            </a:r>
          </a:p>
          <a:p>
            <a:pPr marL="271463" indent="-271463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ормируется взрослое поведение</a:t>
            </a:r>
          </a:p>
          <a:p>
            <a:pPr marL="271463" indent="-271463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роисходит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переход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полной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социально-экономической зависимости от взрослых к относительной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независимости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6708" y="3214686"/>
            <a:ext cx="2437292" cy="34947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85728"/>
            <a:ext cx="6248414" cy="70127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2"/>
                </a:solidFill>
              </a:rPr>
              <a:t>Подростковый возраст</a:t>
            </a:r>
            <a:r>
              <a:rPr lang="ru-RU" sz="3600" dirty="0" smtClean="0">
                <a:solidFill>
                  <a:schemeClr val="tx2"/>
                </a:solidFill>
              </a:rPr>
              <a:t>: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2109224"/>
            <a:ext cx="4248150" cy="1080120"/>
          </a:xfrm>
        </p:spPr>
        <p:txBody>
          <a:bodyPr>
            <a:noAutofit/>
          </a:bodyPr>
          <a:lstStyle/>
          <a:p>
            <a:pPr marL="271463" indent="-271463" algn="just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Возникает необходимость в самоопределении, независимости, в отстаивании своих прав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285720" y="3357562"/>
            <a:ext cx="4320158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itchFamily="18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itchFamily="18" charset="0"/>
              <a:buChar char="▫"/>
              <a:defRPr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"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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itchFamily="18" charset="0"/>
              <a:buChar char="▫"/>
              <a:defRPr sz="2000" kern="1200">
                <a:solidFill>
                  <a:srgbClr val="9BBB59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algn="just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Происходит установление новых взаимоотношений со взрослыми, основанных не на принуждении, а на партнерстве,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семья и подросток способствуют развитию друг друга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0100" y="1643050"/>
            <a:ext cx="2812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Подросток и семья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86380" y="1571612"/>
            <a:ext cx="3605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Подросток и сверстники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628" y="2143116"/>
            <a:ext cx="371474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>
              <a:spcBef>
                <a:spcPts val="2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Оказывает эмоциональную поддержку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подростку</a:t>
            </a:r>
          </a:p>
          <a:p>
            <a:pPr marL="271463" indent="-271463" algn="just">
              <a:spcBef>
                <a:spcPts val="2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Уменьшает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чувство беспокойства,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неуверенности</a:t>
            </a:r>
          </a:p>
          <a:p>
            <a:pPr marL="271463" indent="-271463" algn="just">
              <a:spcBef>
                <a:spcPts val="2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Позволяет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общаться друг с другом</a:t>
            </a:r>
          </a:p>
          <a:p>
            <a:pPr marL="271463" indent="-271463" algn="just">
              <a:spcBef>
                <a:spcPts val="2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Помогает легче справляться с физиологическими и психологическими изменениям подросткового возраста («Я такой не один»)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500174"/>
            <a:ext cx="6891356" cy="2571768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30000"/>
              </a:lnSpc>
              <a:buClr>
                <a:schemeClr val="tx2">
                  <a:lumMod val="75000"/>
                </a:schemeClr>
              </a:buCl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трудности в поведении подростков, возникающие вследствие психологических и физиологических изменений.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ачастую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наблюдается снижение продуктивности и способности к учебной деятельности даже в той области, в которой ребенок одарен</a:t>
            </a:r>
          </a:p>
          <a:p>
            <a:pPr marL="0" indent="342900" algn="just">
              <a:lnSpc>
                <a:spcPct val="130000"/>
              </a:lnSpc>
              <a:buClr>
                <a:schemeClr val="tx2">
                  <a:lumMod val="75000"/>
                </a:schemeClr>
              </a:buClr>
              <a:buNone/>
            </a:pPr>
            <a:endParaRPr lang="ru-RU" sz="2400" dirty="0" smtClean="0"/>
          </a:p>
          <a:p>
            <a:pPr marL="0" indent="342900" algn="just">
              <a:lnSpc>
                <a:spcPct val="130000"/>
              </a:lnSpc>
              <a:buClr>
                <a:schemeClr val="tx2">
                  <a:lumMod val="75000"/>
                </a:schemeClr>
              </a:buClr>
              <a:buNone/>
            </a:pPr>
            <a:endParaRPr lang="ru-RU" sz="2400" dirty="0" smtClean="0"/>
          </a:p>
          <a:p>
            <a:pPr marL="0" indent="342900" algn="just">
              <a:lnSpc>
                <a:spcPct val="130000"/>
              </a:lnSpc>
              <a:buClr>
                <a:schemeClr val="tx2">
                  <a:lumMod val="75000"/>
                </a:schemeClr>
              </a:buClr>
            </a:pPr>
            <a:endParaRPr lang="ru-RU" sz="2400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-285784" y="285728"/>
            <a:ext cx="8496300" cy="8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Кризис подросткового возраста</a:t>
            </a:r>
          </a:p>
        </p:txBody>
      </p:sp>
      <p:pic>
        <p:nvPicPr>
          <p:cNvPr id="5" name="Рисунок 4" descr="o-TEENAGERS-faceboo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0364" y="3786182"/>
            <a:ext cx="6143636" cy="3071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428868"/>
            <a:ext cx="4248150" cy="67545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2"/>
                </a:solidFill>
              </a:rPr>
              <a:t>Кризис независимости</a:t>
            </a:r>
            <a:endParaRPr lang="ru-RU" b="1" dirty="0">
              <a:solidFill>
                <a:schemeClr val="tx2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554634" y="1852232"/>
            <a:ext cx="593738" cy="41665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>
            <a:outerShdw blurRad="50800" dist="25400" dir="5400000" rotWithShape="0">
              <a:schemeClr val="accent3">
                <a:alpha val="45000"/>
              </a:schemeClr>
            </a:outerShdw>
          </a:effectLst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323850" y="692696"/>
            <a:ext cx="8496300" cy="8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b="1" dirty="0">
                <a:solidFill>
                  <a:srgbClr val="455F51"/>
                </a:solidFill>
              </a:rPr>
              <a:t>Кризис подросткового возраста</a:t>
            </a:r>
          </a:p>
        </p:txBody>
      </p:sp>
      <p:sp>
        <p:nvSpPr>
          <p:cNvPr id="9" name="Содержимое 2"/>
          <p:cNvSpPr txBox="1">
            <a:spLocks/>
          </p:cNvSpPr>
          <p:nvPr/>
        </p:nvSpPr>
        <p:spPr bwMode="auto">
          <a:xfrm>
            <a:off x="4643438" y="2500306"/>
            <a:ext cx="4248150" cy="676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itchFamily="18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itchFamily="18" charset="0"/>
              <a:buChar char="▫"/>
              <a:defRPr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"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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itchFamily="18" charset="0"/>
              <a:buChar char="▫"/>
              <a:defRPr sz="2000" kern="1200">
                <a:solidFill>
                  <a:srgbClr val="9BBB59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 algn="ctr">
              <a:buFont typeface="Georgia" pitchFamily="18" charset="0"/>
              <a:buNone/>
            </a:pPr>
            <a:r>
              <a:rPr lang="ru-RU" b="1" dirty="0" smtClean="0">
                <a:solidFill>
                  <a:schemeClr val="tx2"/>
                </a:solidFill>
              </a:rPr>
              <a:t>Кризис зависимости</a:t>
            </a:r>
            <a:endParaRPr lang="ru-RU" b="1" dirty="0">
              <a:solidFill>
                <a:schemeClr val="tx2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16200000" flipH="1">
            <a:off x="5959624" y="1816228"/>
            <a:ext cx="522300" cy="41722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>
            <a:outerShdw blurRad="50800" dist="25400" dir="5400000" rotWithShape="0">
              <a:schemeClr val="accent3">
                <a:alpha val="45000"/>
              </a:schemeClr>
            </a:outerShdw>
          </a:effectLst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Содержимое 2"/>
          <p:cNvSpPr txBox="1">
            <a:spLocks/>
          </p:cNvSpPr>
          <p:nvPr/>
        </p:nvSpPr>
        <p:spPr>
          <a:xfrm>
            <a:off x="323850" y="3429000"/>
            <a:ext cx="4176712" cy="2808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Негативизм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Упрямство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Грубость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Бунтарство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Стремление во всем поступать по-своему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Противостояние авторитетам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Ревностное отношение к личному пространству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5072066" y="3000372"/>
            <a:ext cx="3852830" cy="3395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Чрезмерное послушание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Возврат к детским интересам и формам поведения 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Зависимость от взрослых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Несамостоятельность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Инфантильность в суждениях и поступках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Подчинение мнению большинства </a:t>
            </a:r>
          </a:p>
          <a:p>
            <a:pPr marL="271463" marR="0" lvl="0" indent="-271463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Стремление быть «как все»</a:t>
            </a:r>
          </a:p>
          <a:p>
            <a:pPr marL="342900" marR="0" lvl="0" indent="-342900" algn="l" defTabSz="914400" rtl="0" eaLnBrk="1" fontAlgn="auto" latinLnBrk="0" hangingPunct="1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2000240"/>
            <a:ext cx="3462332" cy="4286280"/>
          </a:xfrm>
        </p:spPr>
        <p:txBody>
          <a:bodyPr>
            <a:normAutofit/>
          </a:bodyPr>
          <a:lstStyle/>
          <a:p>
            <a:pPr marL="271463" indent="-271463" algn="just">
              <a:buClr>
                <a:schemeClr val="accent1"/>
              </a:buClr>
              <a:buNone/>
            </a:pPr>
            <a:r>
              <a:rPr lang="ru-RU" b="1" dirty="0" smtClean="0">
                <a:solidFill>
                  <a:schemeClr val="tx2"/>
                </a:solidFill>
              </a:rPr>
              <a:t>Психологические</a:t>
            </a:r>
          </a:p>
          <a:p>
            <a:pPr marL="271463" indent="-271463" algn="just">
              <a:buClr>
                <a:schemeClr val="accent1"/>
              </a:buClr>
              <a:buNone/>
            </a:pPr>
            <a:r>
              <a:rPr lang="ru-RU" b="1" dirty="0" smtClean="0">
                <a:solidFill>
                  <a:schemeClr val="tx2"/>
                </a:solidFill>
              </a:rPr>
              <a:t> </a:t>
            </a:r>
            <a:endParaRPr lang="ru-RU" b="1" dirty="0" smtClean="0">
              <a:solidFill>
                <a:schemeClr val="tx2"/>
              </a:solidFill>
            </a:endParaRPr>
          </a:p>
          <a:p>
            <a:pPr marL="271463" indent="-271463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ru-RU" b="1" dirty="0" smtClean="0">
              <a:solidFill>
                <a:schemeClr val="tx2"/>
              </a:solidFill>
            </a:endParaRPr>
          </a:p>
          <a:p>
            <a:pPr marL="271463" indent="-271463" algn="just">
              <a:buClr>
                <a:schemeClr val="accent1"/>
              </a:buClr>
              <a:buNone/>
            </a:pPr>
            <a:r>
              <a:rPr lang="ru-RU" b="1" dirty="0" smtClean="0">
                <a:solidFill>
                  <a:schemeClr val="tx2"/>
                </a:solidFill>
              </a:rPr>
              <a:t>Биологические</a:t>
            </a:r>
          </a:p>
          <a:p>
            <a:pPr marL="271463" indent="-271463" algn="just">
              <a:buClr>
                <a:schemeClr val="accent1"/>
              </a:buClr>
              <a:buNone/>
            </a:pPr>
            <a:endParaRPr lang="ru-RU" b="1" dirty="0" smtClean="0">
              <a:solidFill>
                <a:schemeClr val="tx2"/>
              </a:solidFill>
            </a:endParaRPr>
          </a:p>
          <a:p>
            <a:pPr marL="271463" indent="-271463" algn="just">
              <a:buClr>
                <a:schemeClr val="accent1"/>
              </a:buClr>
              <a:buNone/>
            </a:pPr>
            <a:r>
              <a:rPr lang="ru-RU" b="1" dirty="0" smtClean="0">
                <a:solidFill>
                  <a:schemeClr val="tx2"/>
                </a:solidFill>
              </a:rPr>
              <a:t>Социальные</a:t>
            </a:r>
          </a:p>
          <a:p>
            <a:pPr marL="271463" indent="-271463" algn="just">
              <a:buClr>
                <a:schemeClr val="accent1"/>
              </a:buClr>
              <a:buNone/>
            </a:pP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323850" y="836712"/>
            <a:ext cx="84963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3600" b="1" dirty="0">
                <a:solidFill>
                  <a:srgbClr val="455F51"/>
                </a:solidFill>
              </a:rPr>
              <a:t>Причины начала употребления ПАВ в подростковом возрасте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895718" y="2143116"/>
            <a:ext cx="5105438" cy="110579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R="0" lvl="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Особенности личности (самооценка, уровень уверенности в себе и т.п.)</a:t>
            </a: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Копирование поведения сверстников</a:t>
            </a: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Копирование поведения родителей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3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000496" y="3714752"/>
            <a:ext cx="4967147" cy="107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71463" marR="0" lvl="0" indent="-271463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Генетическая предрасположенность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3857620" y="4714884"/>
            <a:ext cx="4891092" cy="1400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6000" marR="0" lvl="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Легкодоступность ПАВ в обществе</a:t>
            </a:r>
          </a:p>
          <a:p>
            <a:pPr marL="36000" marR="0" lvl="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Реклама</a:t>
            </a:r>
          </a:p>
          <a:p>
            <a:pPr marL="36000" marR="0" lvl="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Принятие обществом факта употребления ПАВ как данности современного мира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5857884" cy="594304"/>
          </a:xfrm>
        </p:spPr>
        <p:txBody>
          <a:bodyPr/>
          <a:lstStyle/>
          <a:p>
            <a:pPr algn="ctr"/>
            <a:r>
              <a:rPr lang="ru-RU" sz="3000" b="1" dirty="0" smtClean="0">
                <a:solidFill>
                  <a:schemeClr val="tx2"/>
                </a:solidFill>
              </a:rPr>
              <a:t>Рекомендации родителям</a:t>
            </a:r>
            <a:endParaRPr lang="ru-RU" sz="30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496300" cy="4582292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одителям следует успокоиться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роверить достоверность информации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эффективно прибегать к наказаниям, агрессии и скандалу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Родителям нужно спокойно обсудить со своим  ребенком возникшую проблему и выяснить причины употребления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ПАВ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Следует рассказать своему ребенку о последствиях употребления ПАВ и поговорить о возможностях преодоления зависимости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Родителям необходимо объяснить ребенку, что они желают для него самого лучшего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Родителям нельзя доминировать в разговоре, активно навязывать  ребенку свою точку зрения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необходимости, родители должны обратиться за помощью к специалисту</a:t>
            </a:r>
          </a:p>
          <a:p>
            <a:pPr marL="271463" indent="-271463" algn="just">
              <a:lnSpc>
                <a:spcPct val="130000"/>
              </a:lnSpc>
              <a:spcBef>
                <a:spcPts val="2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ru-RU" sz="2400" dirty="0" smtClean="0"/>
          </a:p>
          <a:p>
            <a:pPr marL="271463" indent="-271463" algn="just">
              <a:lnSpc>
                <a:spcPct val="130000"/>
              </a:lnSpc>
              <a:spcBef>
                <a:spcPts val="2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764704"/>
            <a:ext cx="8496300" cy="1357322"/>
          </a:xfrm>
        </p:spPr>
        <p:txBody>
          <a:bodyPr/>
          <a:lstStyle/>
          <a:p>
            <a:pPr algn="ctr"/>
            <a:r>
              <a:rPr lang="ru-RU" sz="2600" b="1" dirty="0" smtClean="0"/>
              <a:t>Фразы, которые не рекомендуется произносить в разговоре с подростком, и предполагаемая ответная реакция на них (на примере табакокурения)</a:t>
            </a:r>
            <a:endParaRPr lang="ru-RU" sz="2600" b="1" dirty="0"/>
          </a:p>
        </p:txBody>
      </p:sp>
      <p:graphicFrame>
        <p:nvGraphicFramePr>
          <p:cNvPr id="4" name="Group 5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55663633"/>
              </p:ext>
            </p:extLst>
          </p:nvPr>
        </p:nvGraphicFramePr>
        <p:xfrm>
          <a:off x="323850" y="2276872"/>
          <a:ext cx="8496300" cy="4250295"/>
        </p:xfrm>
        <a:graphic>
          <a:graphicData uri="http://schemas.openxmlformats.org/drawingml/2006/table">
            <a:tbl>
              <a:tblPr/>
              <a:tblGrid>
                <a:gridCol w="42481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481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465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Фраза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Реакция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1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«Ты еще мал курить!»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«Отлично! Как только вырасту…Хотя… я уже взрослый!»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1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«Чтоб я тебя не видел с сигаретой!»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«Нет проблем! Буду курить в более приятной компании»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692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«Курят только глупые люди»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«Может твой дядя Петя и глупый, а я знаю много отличных ребят, и все они курят!»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5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«Не смей курить!»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«Не надо мне приказывать!»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41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«Увижу с сигаретой – выгоню из дома!»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«Какая ерунда! Любопытно на это посмотреть»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41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«Сигарета – это яд. Капля никотина убивает лошадь».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«Это банально, к тому же я не лошадь!»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238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«Вот сейчас ты куришь, а потом начнешь пить и употреблять наркотики»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«А что, можно попробовать!»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3042" y="2571744"/>
            <a:ext cx="6186502" cy="269716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Вы можете обратиться за консультацией в Психологическую службу ОУ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41d1986cef6fd1e3cf6551636ec82fd1d5e75f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</TotalTime>
  <Words>489</Words>
  <Application>Microsoft Office PowerPoint</Application>
  <PresentationFormat>Экран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Профилактика употребления  ПАВ в подростковой среде</vt:lpstr>
      <vt:lpstr>Подростковый возраст</vt:lpstr>
      <vt:lpstr>Подростковый возраст:</vt:lpstr>
      <vt:lpstr>Слайд 4</vt:lpstr>
      <vt:lpstr>Слайд 5</vt:lpstr>
      <vt:lpstr>Слайд 6</vt:lpstr>
      <vt:lpstr>Рекомендации родителям</vt:lpstr>
      <vt:lpstr>Фразы, которые не рекомендуется произносить в разговоре с подростком, и предполагаемая ответная реакция на них (на примере табакокурения)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 Н. Бородич</dc:creator>
  <cp:lastModifiedBy>Кристина</cp:lastModifiedBy>
  <cp:revision>166</cp:revision>
  <dcterms:modified xsi:type="dcterms:W3CDTF">2020-11-09T20:31:58Z</dcterms:modified>
</cp:coreProperties>
</file>