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1"/>
  </p:notesMasterIdLst>
  <p:sldIdLst>
    <p:sldId id="258" r:id="rId2"/>
    <p:sldId id="259" r:id="rId3"/>
    <p:sldId id="261" r:id="rId4"/>
    <p:sldId id="269" r:id="rId5"/>
    <p:sldId id="299" r:id="rId6"/>
    <p:sldId id="301" r:id="rId7"/>
    <p:sldId id="289" r:id="rId8"/>
    <p:sldId id="294" r:id="rId9"/>
    <p:sldId id="30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6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51"/>
    <a:srgbClr val="00642E"/>
    <a:srgbClr val="FEDB84"/>
    <a:srgbClr val="FEB80A"/>
    <a:srgbClr val="4F27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 autoAdjust="0"/>
    <p:restoredTop sz="94707" autoAdjust="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orient="horz" pos="210"/>
        <p:guide orient="horz" pos="4110"/>
        <p:guide orient="horz" pos="618"/>
        <p:guide pos="204"/>
        <p:guide pos="2880"/>
        <p:guide pos="5556"/>
      </p:guideLst>
    </p:cSldViewPr>
  </p:slideViewPr>
  <p:outlineViewPr>
    <p:cViewPr>
      <p:scale>
        <a:sx n="33" d="100"/>
        <a:sy n="33" d="100"/>
      </p:scale>
      <p:origin x="0" y="-34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EFFF-8355-4AAD-8050-24B0B954C968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B47B-7A89-4D5A-A20C-1F0853E2B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70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43438" y="2071678"/>
            <a:ext cx="4500562" cy="173183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Профилактика </a:t>
            </a:r>
            <a:r>
              <a:rPr lang="ru-RU" sz="4000" dirty="0" smtClean="0"/>
              <a:t>употребления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smtClean="0"/>
              <a:t>ПАВ в подростковой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среде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48.ua636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85860"/>
            <a:ext cx="5072066" cy="4000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676910" cy="5931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Подростковый возраст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924828" cy="43924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Международными экспертами ВОЗ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подростковый возраст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 определен как период от 11 до 18 лет, в течение которого: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завершается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половое развитие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ормируется взрослое поведение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роисходит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полной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социально-экономической зависимости от взрослых к относительной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независимости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708" y="3214686"/>
            <a:ext cx="2437292" cy="3494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248414" cy="70127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Подростковый возраст</a:t>
            </a:r>
            <a:r>
              <a:rPr lang="ru-RU" sz="3600" dirty="0" smtClean="0">
                <a:solidFill>
                  <a:schemeClr val="tx2"/>
                </a:solidFill>
              </a:rPr>
              <a:t>: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109224"/>
            <a:ext cx="4248150" cy="1080120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Возникает необходимость в самоопределении, независимости, в отстаивании своих прав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3357562"/>
            <a:ext cx="432015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Происходит установление новых взаимоотношений со взрослыми, основанных не на принуждении, а на партнерстве,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семья и подросток способствуют развитию друг друга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643050"/>
            <a:ext cx="2812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Подросток и семья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1571612"/>
            <a:ext cx="360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Подросток и сверстники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143116"/>
            <a:ext cx="3714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 эмоциональную поддержку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подростку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чувство беспокойства,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неуверенности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общаться друг с другом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Помогает легче справляться с физиологическими и психологическими изменениям подросткового возраста («Я такой не один»)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6891356" cy="257176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трудности в поведении подростков, возникающие вследствие психологических и физиологических изменений.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ачастую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наблюдается снижение продуктивности и способности к учебной деятельности даже в той области, в которой ребенок одарен</a:t>
            </a:r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</a:pPr>
            <a:endParaRPr lang="ru-RU" sz="24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285784" y="285728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Кризис подросткового возраста</a:t>
            </a:r>
          </a:p>
        </p:txBody>
      </p:sp>
      <p:pic>
        <p:nvPicPr>
          <p:cNvPr id="5" name="Рисунок 4" descr="o-TEENAGERS-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82"/>
            <a:ext cx="6143636" cy="3071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4248150" cy="67545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Кризис независимости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54634" y="1852232"/>
            <a:ext cx="593738" cy="41665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850" y="692696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dirty="0">
                <a:solidFill>
                  <a:srgbClr val="455F51"/>
                </a:solidFill>
              </a:rPr>
              <a:t>Кризис подросткового возраста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643438" y="2500306"/>
            <a:ext cx="4248150" cy="67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Кризис зависимости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959624" y="1816228"/>
            <a:ext cx="522300" cy="4172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323850" y="3429000"/>
            <a:ext cx="417671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Грубость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Бунтарство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во всем поступать по-своему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Противостояние авторитетам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Ревностное отношение к личному пространству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72066" y="3000372"/>
            <a:ext cx="3852830" cy="33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Чрезмерное послушание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Возврат к детским интересам и формам поведения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Зависимость от взрослых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Несамостоятельность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Инфантильность в суждениях и поступках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Подчинение мнению большинства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быть «как все»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000240"/>
            <a:ext cx="3462332" cy="4286280"/>
          </a:xfrm>
        </p:spPr>
        <p:txBody>
          <a:bodyPr>
            <a:normAutofit/>
          </a:bodyPr>
          <a:lstStyle/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Психологические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b="1" dirty="0" smtClean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b="1" dirty="0" smtClean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Биологические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Социальные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836712"/>
            <a:ext cx="84963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solidFill>
                  <a:srgbClr val="455F51"/>
                </a:solidFill>
              </a:rPr>
              <a:t>Причины начала употребления ПАВ в подростковом возрасте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95718" y="2143116"/>
            <a:ext cx="5105438" cy="110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Особенности личности (самооценка, уровень уверенности в себе и т.п.)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сверстников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родителей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3714752"/>
            <a:ext cx="4967147" cy="107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Генетическая предрасположенность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857620" y="4714884"/>
            <a:ext cx="4891092" cy="1400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Легкодоступность ПАВ в обществе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Принятие обществом факта употребления ПАВ как данности современного мира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857884" cy="594304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2"/>
                </a:solidFill>
              </a:rPr>
              <a:t>Рекомендации родителям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96300" cy="45822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одителям следует успокоиться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роверить достоверность информации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эффективно прибегать к наказаниям, агрессии и скандалу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нужно спокойно обсудить со своим  ребенком возникшую проблему и выяснить причины употребления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рассказать своему ребенку о последствиях употребления ПАВ и поговорить о возможностях преодоления зависимости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необходимо объяснить ребенку, что они желают для него самого лучшего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нельзя доминировать в разговоре, активно навязывать  ребенку свою точку зрения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необходимости, родители должны обратиться за помощью к специалисту</a:t>
            </a:r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764704"/>
            <a:ext cx="8496300" cy="1357322"/>
          </a:xfrm>
        </p:spPr>
        <p:txBody>
          <a:bodyPr/>
          <a:lstStyle/>
          <a:p>
            <a:pPr algn="ctr"/>
            <a:r>
              <a:rPr lang="ru-RU" sz="2600" b="1" dirty="0" smtClean="0"/>
              <a:t>Фразы, которые не рекомендуется произносить в разговоре с подростком, и предполагаемая ответная реакция на них (на примере табакокурения)</a:t>
            </a:r>
            <a:endParaRPr lang="ru-RU" sz="2600" b="1" dirty="0"/>
          </a:p>
        </p:txBody>
      </p:sp>
      <p:graphicFrame>
        <p:nvGraphicFramePr>
          <p:cNvPr id="4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5663633"/>
              </p:ext>
            </p:extLst>
          </p:nvPr>
        </p:nvGraphicFramePr>
        <p:xfrm>
          <a:off x="323850" y="2276872"/>
          <a:ext cx="8496300" cy="4250295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«Ты еще мал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«Отлично! Как только вырасту…Хотя… я уже взрослый!»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«Чтоб я тебя не видел с сигаретой!»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«Нет проблем! Буду курить в более приятной компании»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9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«Курят только глупые люди»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«Может твой дядя Петя и глупый, а я знаю много отличных ребят, и все они курят!»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смей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надо мне приказывать!»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«Увижу с сигаретой – выгоню из дома!»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«Какая ерунда! Любопытно на это посмотреть»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«Сигарета – это яд. Капля никотина убивает лошадь».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«Это банально, к тому же я не лошадь!»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«Вот сейчас ты куришь, а потом начнешь пить и употреблять наркотики»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«А что, можно попробовать!»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571744"/>
            <a:ext cx="6186502" cy="2697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Вы можете обратиться за консультацией в Психологическую службу ОУ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1d1986cef6fd1e3cf6551636ec82fd1d5e75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489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Профилактика употребления  ПАВ в подростковой среде</vt:lpstr>
      <vt:lpstr>Подростковый возраст</vt:lpstr>
      <vt:lpstr>Подростковый возраст:</vt:lpstr>
      <vt:lpstr>Слайд 4</vt:lpstr>
      <vt:lpstr>Слайд 5</vt:lpstr>
      <vt:lpstr>Слайд 6</vt:lpstr>
      <vt:lpstr>Рекомендации родителям</vt:lpstr>
      <vt:lpstr>Фразы, которые не рекомендуется произносить в разговоре с подростком, и предполагаемая ответная реакция на них (на примере табакокурения)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Н. Бородич</dc:creator>
  <cp:lastModifiedBy>Кристина</cp:lastModifiedBy>
  <cp:revision>166</cp:revision>
  <dcterms:modified xsi:type="dcterms:W3CDTF">2020-11-09T20:31:58Z</dcterms:modified>
</cp:coreProperties>
</file>